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2"/>
  </p:notesMasterIdLst>
  <p:sldIdLst>
    <p:sldId id="256" r:id="rId2"/>
    <p:sldId id="276" r:id="rId3"/>
    <p:sldId id="299" r:id="rId4"/>
    <p:sldId id="280" r:id="rId5"/>
    <p:sldId id="257" r:id="rId6"/>
    <p:sldId id="353" r:id="rId7"/>
    <p:sldId id="354" r:id="rId8"/>
    <p:sldId id="282" r:id="rId9"/>
    <p:sldId id="355" r:id="rId10"/>
    <p:sldId id="283" r:id="rId11"/>
    <p:sldId id="356" r:id="rId12"/>
    <p:sldId id="284" r:id="rId13"/>
    <p:sldId id="271" r:id="rId14"/>
    <p:sldId id="357" r:id="rId15"/>
    <p:sldId id="285" r:id="rId16"/>
    <p:sldId id="358" r:id="rId17"/>
    <p:sldId id="286" r:id="rId18"/>
    <p:sldId id="274" r:id="rId19"/>
    <p:sldId id="287" r:id="rId20"/>
    <p:sldId id="262" r:id="rId21"/>
    <p:sldId id="288" r:id="rId22"/>
    <p:sldId id="359" r:id="rId23"/>
    <p:sldId id="360" r:id="rId24"/>
    <p:sldId id="263" r:id="rId25"/>
    <p:sldId id="361" r:id="rId26"/>
    <p:sldId id="289" r:id="rId27"/>
    <p:sldId id="275" r:id="rId28"/>
    <p:sldId id="290" r:id="rId29"/>
    <p:sldId id="294" r:id="rId30"/>
    <p:sldId id="295" r:id="rId31"/>
    <p:sldId id="362" r:id="rId32"/>
    <p:sldId id="363" r:id="rId33"/>
    <p:sldId id="264" r:id="rId34"/>
    <p:sldId id="291" r:id="rId35"/>
    <p:sldId id="364" r:id="rId36"/>
    <p:sldId id="292" r:id="rId37"/>
    <p:sldId id="265" r:id="rId38"/>
    <p:sldId id="293" r:id="rId39"/>
    <p:sldId id="366" r:id="rId40"/>
    <p:sldId id="266" r:id="rId41"/>
    <p:sldId id="297" r:id="rId42"/>
    <p:sldId id="365" r:id="rId43"/>
    <p:sldId id="367" r:id="rId44"/>
    <p:sldId id="281" r:id="rId45"/>
    <p:sldId id="368" r:id="rId46"/>
    <p:sldId id="296" r:id="rId47"/>
    <p:sldId id="298" r:id="rId48"/>
    <p:sldId id="261" r:id="rId49"/>
    <p:sldId id="369" r:id="rId50"/>
    <p:sldId id="300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1"/>
    <p:restoredTop sz="94663"/>
  </p:normalViewPr>
  <p:slideViewPr>
    <p:cSldViewPr snapToGrid="0" snapToObjects="1">
      <p:cViewPr varScale="1">
        <p:scale>
          <a:sx n="135" d="100"/>
          <a:sy n="135" d="100"/>
        </p:scale>
        <p:origin x="9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F0FD3-62E2-6747-8C4B-D005ACDEF95C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0FB0F-8849-0242-80A6-46188AF1B4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702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FB0F-8849-0242-80A6-46188AF1B4AC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536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FB0F-8849-0242-80A6-46188AF1B4AC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427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52C5-ADA1-3440-82A3-0EAEBC38B14B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740BB-E900-0246-BF21-83CFBC3F01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01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52C5-ADA1-3440-82A3-0EAEBC38B14B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740BB-E900-0246-BF21-83CFBC3F01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98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52C5-ADA1-3440-82A3-0EAEBC38B14B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740BB-E900-0246-BF21-83CFBC3F01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63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52C5-ADA1-3440-82A3-0EAEBC38B14B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740BB-E900-0246-BF21-83CFBC3F01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51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52C5-ADA1-3440-82A3-0EAEBC38B14B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740BB-E900-0246-BF21-83CFBC3F01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200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52C5-ADA1-3440-82A3-0EAEBC38B14B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740BB-E900-0246-BF21-83CFBC3F01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77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52C5-ADA1-3440-82A3-0EAEBC38B14B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740BB-E900-0246-BF21-83CFBC3F01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77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52C5-ADA1-3440-82A3-0EAEBC38B14B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740BB-E900-0246-BF21-83CFBC3F01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69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52C5-ADA1-3440-82A3-0EAEBC38B14B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740BB-E900-0246-BF21-83CFBC3F01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895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52C5-ADA1-3440-82A3-0EAEBC38B14B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740BB-E900-0246-BF21-83CFBC3F01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073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52C5-ADA1-3440-82A3-0EAEBC38B14B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740BB-E900-0246-BF21-83CFBC3F01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92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452C5-ADA1-3440-82A3-0EAEBC38B14B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740BB-E900-0246-BF21-83CFBC3F01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455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cs.ninja/x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xpath-functions-31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cs.ninja/x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cs.ninja/x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cs.ninja/x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68F7-FEBC-E746-A56C-749DB0E452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COMP1204: </a:t>
            </a:r>
            <a:br>
              <a:rPr lang="en-GB" dirty="0"/>
            </a:br>
            <a:r>
              <a:rPr lang="en-GB" dirty="0"/>
              <a:t>XPath in Practice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7F387-BA9D-0248-BA35-16E600B441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Oli Bills</a:t>
            </a:r>
          </a:p>
          <a:p>
            <a:r>
              <a:rPr lang="en-GB" dirty="0" err="1"/>
              <a:t>ofb@ecs.soton.ac.uk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521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486C-7C81-624E-97CF-AEE17DA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Getting a node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3EF5B2-6F82-F54C-AB81-F59878484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233159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Query:</a:t>
            </a:r>
            <a:br>
              <a:rPr lang="en-GB" dirty="0"/>
            </a:br>
            <a:r>
              <a:rPr lang="en-GB" dirty="0"/>
              <a:t>/SSAGO/Clubs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Result: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1259E-9DAC-D642-B5A7-3D2EF74D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C77F25-7EE1-D049-BA74-3B610F5FC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659826"/>
            <a:ext cx="49149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2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6C59-D94F-3F4A-B277-ED1921BA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Getting a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8E34C-132B-A944-9B55-DE4B43551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60223"/>
          </a:xfrm>
        </p:spPr>
        <p:txBody>
          <a:bodyPr/>
          <a:lstStyle/>
          <a:p>
            <a:r>
              <a:rPr lang="en-GB" b="1" dirty="0"/>
              <a:t>Task</a:t>
            </a:r>
            <a:r>
              <a:rPr lang="en-GB" dirty="0"/>
              <a:t>: Get every Club Node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07B399-DE79-DA4C-AB26-B55EF88020AF}"/>
              </a:ext>
            </a:extLst>
          </p:cNvPr>
          <p:cNvSpPr/>
          <p:nvPr/>
        </p:nvSpPr>
        <p:spPr>
          <a:xfrm>
            <a:off x="628650" y="6123542"/>
            <a:ext cx="2152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https://ecs.ninja/xml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8637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486C-7C81-624E-97CF-AEE17DA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Getting a node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3EF5B2-6F82-F54C-AB81-F59878484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233159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Query:</a:t>
            </a:r>
            <a:br>
              <a:rPr lang="en-GB" dirty="0"/>
            </a:br>
            <a:r>
              <a:rPr lang="en-GB" dirty="0"/>
              <a:t>/SSAGO/Clubs/Club</a:t>
            </a:r>
            <a:br>
              <a:rPr lang="en-GB" dirty="0"/>
            </a:br>
            <a:br>
              <a:rPr lang="en-GB" dirty="0"/>
            </a:br>
            <a:r>
              <a:rPr lang="en-GB" dirty="0"/>
              <a:t>Result: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1259E-9DAC-D642-B5A7-3D2EF74D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7388CF-6F45-AF40-83B3-456A4AA59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93" y="3676977"/>
            <a:ext cx="4673600" cy="187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0246DB-2238-E445-8DA6-2455BFAA4D6A}"/>
              </a:ext>
            </a:extLst>
          </p:cNvPr>
          <p:cNvSpPr txBox="1"/>
          <p:nvPr/>
        </p:nvSpPr>
        <p:spPr>
          <a:xfrm>
            <a:off x="744718" y="5938887"/>
            <a:ext cx="348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Multiple &lt;Club&gt; elements returned</a:t>
            </a:r>
          </a:p>
        </p:txBody>
      </p:sp>
    </p:spTree>
    <p:extLst>
      <p:ext uri="{BB962C8B-B14F-4D97-AF65-F5344CB8AC3E}">
        <p14:creationId xmlns:p14="http://schemas.microsoft.com/office/powerpoint/2010/main" val="425465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486C-7C81-624E-97CF-AEE17DA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Getting all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ECE0-39BB-D940-A2B8-A931D1B77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4351338"/>
          </a:xfrm>
        </p:spPr>
        <p:txBody>
          <a:bodyPr/>
          <a:lstStyle/>
          <a:p>
            <a:r>
              <a:rPr lang="en-GB" dirty="0"/>
              <a:t>Use // to find all nodes that match</a:t>
            </a:r>
          </a:p>
          <a:p>
            <a:r>
              <a:rPr lang="en-GB" dirty="0"/>
              <a:t>Use * to match any node</a:t>
            </a:r>
          </a:p>
          <a:p>
            <a:r>
              <a:rPr lang="en-GB" dirty="0"/>
              <a:t>//* = all nodes</a:t>
            </a:r>
          </a:p>
          <a:p>
            <a:r>
              <a:rPr lang="en-GB" dirty="0"/>
              <a:t>//Node = any Nodes</a:t>
            </a:r>
          </a:p>
          <a:p>
            <a:r>
              <a:rPr lang="en-GB" dirty="0"/>
              <a:t>//Node1/Node2 = all Node2s under any Node1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36299C-070C-2549-9A6C-B13AAABF8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6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6C59-D94F-3F4A-B277-ED1921BA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Getting all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8E34C-132B-A944-9B55-DE4B43551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60223"/>
          </a:xfrm>
        </p:spPr>
        <p:txBody>
          <a:bodyPr>
            <a:normAutofit fontScale="92500"/>
          </a:bodyPr>
          <a:lstStyle/>
          <a:p>
            <a:r>
              <a:rPr lang="en-GB" b="1" dirty="0"/>
              <a:t>Task</a:t>
            </a:r>
            <a:r>
              <a:rPr lang="en-GB" dirty="0"/>
              <a:t>: Get every Name Node, regardless of Event or Club</a:t>
            </a:r>
          </a:p>
        </p:txBody>
      </p:sp>
    </p:spTree>
    <p:extLst>
      <p:ext uri="{BB962C8B-B14F-4D97-AF65-F5344CB8AC3E}">
        <p14:creationId xmlns:p14="http://schemas.microsoft.com/office/powerpoint/2010/main" val="1126372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486C-7C81-624E-97CF-AEE17DA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Getting all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ECE0-39BB-D940-A2B8-A931D1B77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120980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Query: //Name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36299C-070C-2549-9A6C-B13AAABF8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BE666C-CC45-BF4A-AC81-E14257286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035431"/>
            <a:ext cx="4736278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0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6C59-D94F-3F4A-B277-ED1921BA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Getting all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8E34C-132B-A944-9B55-DE4B43551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60223"/>
          </a:xfrm>
        </p:spPr>
        <p:txBody>
          <a:bodyPr>
            <a:normAutofit/>
          </a:bodyPr>
          <a:lstStyle/>
          <a:p>
            <a:r>
              <a:rPr lang="en-GB" b="1" dirty="0"/>
              <a:t>Task</a:t>
            </a:r>
            <a:r>
              <a:rPr lang="en-GB" dirty="0"/>
              <a:t>: Get every Location Node</a:t>
            </a:r>
          </a:p>
        </p:txBody>
      </p:sp>
    </p:spTree>
    <p:extLst>
      <p:ext uri="{BB962C8B-B14F-4D97-AF65-F5344CB8AC3E}">
        <p14:creationId xmlns:p14="http://schemas.microsoft.com/office/powerpoint/2010/main" val="365431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486C-7C81-624E-97CF-AEE17DA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Getting all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ECE0-39BB-D940-A2B8-A931D1B77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120980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Query: //Event/Location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36299C-070C-2549-9A6C-B13AAABF8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7CBCF-3450-BE45-BC8A-A76B4176C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75" y="3130550"/>
            <a:ext cx="40894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0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67D2-E5AB-6448-A793-67C81744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Indirect nodes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22EA11-9877-3F48-ABB7-8FC46A19C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4351338"/>
          </a:xfrm>
        </p:spPr>
        <p:txBody>
          <a:bodyPr/>
          <a:lstStyle/>
          <a:p>
            <a:r>
              <a:rPr lang="en-GB" dirty="0"/>
              <a:t>You can use // in the middle of paths as well</a:t>
            </a:r>
          </a:p>
          <a:p>
            <a:endParaRPr lang="en-GB" dirty="0"/>
          </a:p>
          <a:p>
            <a:r>
              <a:rPr lang="en-GB" dirty="0"/>
              <a:t>For example</a:t>
            </a:r>
          </a:p>
          <a:p>
            <a:endParaRPr lang="en-GB" dirty="0"/>
          </a:p>
          <a:p>
            <a:r>
              <a:rPr lang="en-GB" dirty="0"/>
              <a:t>/Node1//Node3</a:t>
            </a:r>
          </a:p>
          <a:p>
            <a:r>
              <a:rPr lang="en-GB" dirty="0"/>
              <a:t>/Node1//Node3/Node4</a:t>
            </a:r>
          </a:p>
          <a:p>
            <a:r>
              <a:rPr lang="en-GB" dirty="0"/>
              <a:t>/Node1//Node3//Node5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0A630-946B-8D41-BE56-7B42AF1F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72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67D2-E5AB-6448-A793-67C81744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Indirect nodes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22EA11-9877-3F48-ABB7-8FC46A19C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Query: //Clubs//Name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0A630-946B-8D41-BE56-7B42AF1F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E1C9E3-0EF7-114E-A52D-14952AE6D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71" y="3855244"/>
            <a:ext cx="42164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4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E41B-BD1D-E64D-B541-D8979C007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2724E-DCF2-D44C-97AD-5DBF5FFE1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Today</a:t>
            </a:r>
          </a:p>
          <a:p>
            <a:pPr lvl="1"/>
            <a:r>
              <a:rPr lang="en-GB" dirty="0"/>
              <a:t>XPath in Detail</a:t>
            </a:r>
          </a:p>
          <a:p>
            <a:pPr lvl="1"/>
            <a:r>
              <a:rPr lang="en-GB" dirty="0"/>
              <a:t>Applying XPath to XSLT</a:t>
            </a:r>
          </a:p>
          <a:p>
            <a:r>
              <a:rPr lang="en-GB" dirty="0"/>
              <a:t>Tomorrow</a:t>
            </a:r>
          </a:p>
          <a:p>
            <a:pPr lvl="1"/>
            <a:r>
              <a:rPr lang="en-GB" dirty="0"/>
              <a:t>Swarm Robotics</a:t>
            </a:r>
          </a:p>
          <a:p>
            <a:r>
              <a:rPr lang="en-GB" dirty="0"/>
              <a:t>Thursday</a:t>
            </a:r>
          </a:p>
          <a:p>
            <a:pPr lvl="1"/>
            <a:r>
              <a:rPr lang="en-GB" dirty="0"/>
              <a:t>Lab 3 Tutorial</a:t>
            </a:r>
          </a:p>
        </p:txBody>
      </p:sp>
    </p:spTree>
    <p:extLst>
      <p:ext uri="{BB962C8B-B14F-4D97-AF65-F5344CB8AC3E}">
        <p14:creationId xmlns:p14="http://schemas.microsoft.com/office/powerpoint/2010/main" val="245096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486C-7C81-624E-97CF-AEE17DA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Getting attributes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59CFD9-48FB-2643-AB1D-C91AB372D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4351338"/>
          </a:xfrm>
        </p:spPr>
        <p:txBody>
          <a:bodyPr/>
          <a:lstStyle/>
          <a:p>
            <a:r>
              <a:rPr lang="en-GB" dirty="0"/>
              <a:t>Attributes are referenced using an @</a:t>
            </a:r>
          </a:p>
          <a:p>
            <a:endParaRPr lang="en-GB" dirty="0"/>
          </a:p>
          <a:p>
            <a:r>
              <a:rPr lang="en-GB" dirty="0"/>
              <a:t>//@Attribute</a:t>
            </a:r>
          </a:p>
          <a:p>
            <a:r>
              <a:rPr lang="en-GB" dirty="0"/>
              <a:t>//Node/@Attribute</a:t>
            </a:r>
          </a:p>
          <a:p>
            <a:r>
              <a:rPr lang="en-GB" dirty="0"/>
              <a:t>/Node1/Node2/@Attribute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89444-2588-AF48-B48B-405D3E0EF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5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486C-7C81-624E-97CF-AEE17DA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Getting attributes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59CFD9-48FB-2643-AB1D-C91AB372D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493369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Query: //@id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89444-2588-AF48-B48B-405D3E0EF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1FAFF-0D72-5445-ACD7-8B644C477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90" y="2414637"/>
            <a:ext cx="787400" cy="11049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788CC4-2758-0F4D-ACDF-9DFEA0A741CD}"/>
              </a:ext>
            </a:extLst>
          </p:cNvPr>
          <p:cNvSpPr txBox="1">
            <a:spLocks/>
          </p:cNvSpPr>
          <p:nvPr/>
        </p:nvSpPr>
        <p:spPr>
          <a:xfrm>
            <a:off x="628650" y="3780975"/>
            <a:ext cx="4820043" cy="49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Query: //Event/@id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14B504-72DD-B941-9459-DB3D66FD1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40" y="4421237"/>
            <a:ext cx="8509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8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6C59-D94F-3F4A-B277-ED1921BA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XPath: Indirect nodes and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8E34C-132B-A944-9B55-DE4B43551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60223"/>
          </a:xfrm>
        </p:spPr>
        <p:txBody>
          <a:bodyPr>
            <a:normAutofit/>
          </a:bodyPr>
          <a:lstStyle/>
          <a:p>
            <a:r>
              <a:rPr lang="en-GB" b="1" dirty="0"/>
              <a:t>Task</a:t>
            </a:r>
            <a:r>
              <a:rPr lang="en-GB" dirty="0"/>
              <a:t>: Get the ID of every club</a:t>
            </a:r>
          </a:p>
        </p:txBody>
      </p:sp>
    </p:spTree>
    <p:extLst>
      <p:ext uri="{BB962C8B-B14F-4D97-AF65-F5344CB8AC3E}">
        <p14:creationId xmlns:p14="http://schemas.microsoft.com/office/powerpoint/2010/main" val="1383418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67D2-E5AB-6448-A793-67C81744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XPath: Indirect nodes and attributes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22EA11-9877-3F48-ABB7-8FC46A19C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Query: //Club//@id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0A630-946B-8D41-BE56-7B42AF1F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CD4E6A-0D48-5A42-B592-AE49A9DB6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9" y="2955360"/>
            <a:ext cx="1588984" cy="94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30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486C-7C81-624E-97CF-AEE17DA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Getting text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E0CDDD-EF3A-AD45-80D0-85053D339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4351338"/>
          </a:xfrm>
        </p:spPr>
        <p:txBody>
          <a:bodyPr/>
          <a:lstStyle/>
          <a:p>
            <a:r>
              <a:rPr lang="en-GB" dirty="0"/>
              <a:t>text() returns any text directly inside the element</a:t>
            </a:r>
          </a:p>
          <a:p>
            <a:pPr lvl="1"/>
            <a:r>
              <a:rPr lang="en-GB" dirty="0"/>
              <a:t>But not children</a:t>
            </a:r>
          </a:p>
          <a:p>
            <a:endParaRPr lang="en-GB" dirty="0"/>
          </a:p>
          <a:p>
            <a:r>
              <a:rPr lang="en-GB" dirty="0"/>
              <a:t>//Node/text()</a:t>
            </a:r>
          </a:p>
          <a:p>
            <a:r>
              <a:rPr lang="en-GB" dirty="0"/>
              <a:t>/Node1/Node2/text()</a:t>
            </a:r>
          </a:p>
          <a:p>
            <a:r>
              <a:rPr lang="en-GB" dirty="0"/>
              <a:t>/Node1/*/text()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37CE3-1B01-BF47-A472-BD66BF86C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75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6C59-D94F-3F4A-B277-ED1921BA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XPath: Getting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8E34C-132B-A944-9B55-DE4B43551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60223"/>
          </a:xfrm>
        </p:spPr>
        <p:txBody>
          <a:bodyPr>
            <a:normAutofit/>
          </a:bodyPr>
          <a:lstStyle/>
          <a:p>
            <a:r>
              <a:rPr lang="en-GB" b="1" dirty="0"/>
              <a:t>Task</a:t>
            </a:r>
            <a:r>
              <a:rPr lang="en-GB" dirty="0"/>
              <a:t>: Get just the text value of every club name</a:t>
            </a:r>
          </a:p>
        </p:txBody>
      </p:sp>
    </p:spTree>
    <p:extLst>
      <p:ext uri="{BB962C8B-B14F-4D97-AF65-F5344CB8AC3E}">
        <p14:creationId xmlns:p14="http://schemas.microsoft.com/office/powerpoint/2010/main" val="400261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486C-7C81-624E-97CF-AEE17DA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Getting text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E0CDDD-EF3A-AD45-80D0-85053D339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161384" cy="59706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1" dirty="0"/>
              <a:t>Query: /SSAGO/Clubs/Club/Name/text()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37CE3-1B01-BF47-A472-BD66BF86C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226A45-6DD5-994F-970B-629756962D45}"/>
              </a:ext>
            </a:extLst>
          </p:cNvPr>
          <p:cNvSpPr txBox="1">
            <a:spLocks/>
          </p:cNvSpPr>
          <p:nvPr/>
        </p:nvSpPr>
        <p:spPr>
          <a:xfrm>
            <a:off x="628649" y="3361466"/>
            <a:ext cx="4820043" cy="597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Query: //Clubs//Name/text()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12D31F-337E-A349-A219-21AB618DA4D8}"/>
              </a:ext>
            </a:extLst>
          </p:cNvPr>
          <p:cNvSpPr txBox="1">
            <a:spLocks/>
          </p:cNvSpPr>
          <p:nvPr/>
        </p:nvSpPr>
        <p:spPr>
          <a:xfrm>
            <a:off x="628648" y="4598775"/>
            <a:ext cx="4820043" cy="597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Query: //Clubs//text()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DD6B6-043B-AE44-8025-E19695BD3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2511077"/>
            <a:ext cx="2997200" cy="38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C871C4-CA70-EE4F-8725-B3633A42D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4121870"/>
            <a:ext cx="2997200" cy="3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9C7972-56D0-5C4A-81A4-15D3E833F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8" y="5277284"/>
            <a:ext cx="30353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8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A898B-6705-DC42-9220-E59F0A895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Getting everything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29EAFF-3D52-1446-9A05-058CC3DF9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4351338"/>
          </a:xfrm>
        </p:spPr>
        <p:txBody>
          <a:bodyPr/>
          <a:lstStyle/>
          <a:p>
            <a:r>
              <a:rPr lang="en-GB" dirty="0"/>
              <a:t>//* = All nodes</a:t>
            </a:r>
          </a:p>
          <a:p>
            <a:r>
              <a:rPr lang="en-GB" dirty="0"/>
              <a:t>//text() = All text</a:t>
            </a:r>
          </a:p>
          <a:p>
            <a:r>
              <a:rPr lang="en-GB" dirty="0"/>
              <a:t>//@* = All attributes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F8E4A-7036-9B4D-B070-13F5DA3FA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31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A898B-6705-DC42-9220-E59F0A895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Getting everything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29EAFF-3D52-1446-9A05-058CC3DF9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587637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Query: //text()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F8E4A-7036-9B4D-B070-13F5DA3FA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0366F8-93FC-8E4A-8B2B-EB67221E2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34989"/>
            <a:ext cx="30988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2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486C-7C81-624E-97CF-AEE17DA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Numerical referencing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AD50A1-61C8-7F42-B676-85D8EB80B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You can reference by numbered position</a:t>
            </a:r>
          </a:p>
          <a:p>
            <a:r>
              <a:rPr lang="en-GB" dirty="0"/>
              <a:t>There is a special last() function to refer to the last node</a:t>
            </a:r>
          </a:p>
          <a:p>
            <a:endParaRPr lang="en-GB" dirty="0"/>
          </a:p>
          <a:p>
            <a:r>
              <a:rPr lang="en-GB" dirty="0"/>
              <a:t>/node[1]</a:t>
            </a:r>
          </a:p>
          <a:p>
            <a:r>
              <a:rPr lang="en-GB" dirty="0"/>
              <a:t>/node[2]</a:t>
            </a:r>
          </a:p>
          <a:p>
            <a:r>
              <a:rPr lang="en-GB" dirty="0"/>
              <a:t>/node[n]</a:t>
            </a:r>
          </a:p>
          <a:p>
            <a:r>
              <a:rPr lang="en-GB" dirty="0"/>
              <a:t>/node[last()-1]</a:t>
            </a:r>
          </a:p>
          <a:p>
            <a:r>
              <a:rPr lang="en-GB" dirty="0"/>
              <a:t>/node[last()]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/node1[1]/node2[3]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0A040-5B26-0C4C-9068-D9DC43B0F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49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7D683-0F04-4840-B913-E235E83A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7BE94-8BE4-EC4B-91E4-8B3C89654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XML Path Language</a:t>
            </a:r>
          </a:p>
          <a:p>
            <a:r>
              <a:rPr lang="en-GB" dirty="0"/>
              <a:t>Query language</a:t>
            </a:r>
          </a:p>
          <a:p>
            <a:r>
              <a:rPr lang="en-GB" dirty="0"/>
              <a:t>Path: Hierarchic addressing</a:t>
            </a:r>
          </a:p>
          <a:p>
            <a:r>
              <a:rPr lang="en-GB" dirty="0"/>
              <a:t>Addressing parts of an XML Document</a:t>
            </a:r>
          </a:p>
          <a:p>
            <a:pPr lvl="1"/>
            <a:r>
              <a:rPr lang="en-GB" dirty="0"/>
              <a:t>Although not just for XML</a:t>
            </a:r>
          </a:p>
          <a:p>
            <a:pPr lvl="1"/>
            <a:r>
              <a:rPr lang="en-GB" dirty="0"/>
              <a:t>XPath 3.0 can be used for JSON as well</a:t>
            </a:r>
          </a:p>
          <a:p>
            <a:r>
              <a:rPr lang="en-GB" dirty="0"/>
              <a:t>Used with host languages – e.g. XQuery, XSLT etc.</a:t>
            </a:r>
          </a:p>
          <a:p>
            <a:pPr lvl="1"/>
            <a:endParaRPr lang="en-GB" dirty="0"/>
          </a:p>
          <a:p>
            <a:r>
              <a:rPr lang="en-GB" dirty="0"/>
              <a:t>Frequently used on the web today</a:t>
            </a:r>
          </a:p>
          <a:p>
            <a:pPr lvl="1"/>
            <a:r>
              <a:rPr lang="en-GB" dirty="0"/>
              <a:t>To select from the DOM</a:t>
            </a:r>
          </a:p>
          <a:p>
            <a:pPr lvl="1"/>
            <a:r>
              <a:rPr lang="en-GB" dirty="0"/>
              <a:t>Built-in support</a:t>
            </a:r>
          </a:p>
          <a:p>
            <a:pPr lvl="1"/>
            <a:r>
              <a:rPr lang="en-GB" dirty="0"/>
              <a:t>Third party support, e.g. jQuery</a:t>
            </a:r>
          </a:p>
          <a:p>
            <a:r>
              <a:rPr lang="en-GB" dirty="0"/>
              <a:t>Frequently used when parsing data files, configuration files etc.</a:t>
            </a:r>
          </a:p>
        </p:txBody>
      </p:sp>
    </p:spTree>
    <p:extLst>
      <p:ext uri="{BB962C8B-B14F-4D97-AF65-F5344CB8AC3E}">
        <p14:creationId xmlns:p14="http://schemas.microsoft.com/office/powerpoint/2010/main" val="3373574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486C-7C81-624E-97CF-AEE17DA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Numerical referencing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AD50A1-61C8-7F42-B676-85D8EB80B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531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Query: //Event[1]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0A040-5B26-0C4C-9068-D9DC43B0F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424DA8-1BEC-4C4C-B70A-264761CA476C}"/>
              </a:ext>
            </a:extLst>
          </p:cNvPr>
          <p:cNvSpPr txBox="1">
            <a:spLocks/>
          </p:cNvSpPr>
          <p:nvPr/>
        </p:nvSpPr>
        <p:spPr>
          <a:xfrm>
            <a:off x="628649" y="3996964"/>
            <a:ext cx="4820043" cy="1220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Query: //Event[last()]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A0A5F-7F6C-3B4F-86BC-0CCD41F53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0" y="2502694"/>
            <a:ext cx="4254500" cy="118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30E3E-BD2E-6E45-9F3B-2EE21B83D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0" y="4804249"/>
            <a:ext cx="3683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5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6C59-D94F-3F4A-B277-ED1921BA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XPath: Numerical referencing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8E34C-132B-A944-9B55-DE4B43551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60223"/>
          </a:xfrm>
        </p:spPr>
        <p:txBody>
          <a:bodyPr>
            <a:normAutofit/>
          </a:bodyPr>
          <a:lstStyle/>
          <a:p>
            <a:r>
              <a:rPr lang="en-GB" b="1" dirty="0"/>
              <a:t>Task</a:t>
            </a:r>
            <a:r>
              <a:rPr lang="en-GB" dirty="0"/>
              <a:t>: Get the text value name of the last event</a:t>
            </a:r>
          </a:p>
        </p:txBody>
      </p:sp>
    </p:spTree>
    <p:extLst>
      <p:ext uri="{BB962C8B-B14F-4D97-AF65-F5344CB8AC3E}">
        <p14:creationId xmlns:p14="http://schemas.microsoft.com/office/powerpoint/2010/main" val="464759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486C-7C81-624E-97CF-AEE17DA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Numerical referencing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AD50A1-61C8-7F42-B676-85D8EB80B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53107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b="1" dirty="0"/>
              <a:t>Query: //Event[last()]/Name/text()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0A040-5B26-0C4C-9068-D9DC43B0F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20E551-3BC6-F24C-B7B5-33392002F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904161"/>
            <a:ext cx="4790167" cy="64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8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486C-7C81-624E-97CF-AEE17DA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Filtering by node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AD50A1-61C8-7F42-B676-85D8EB80B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4351338"/>
          </a:xfrm>
        </p:spPr>
        <p:txBody>
          <a:bodyPr/>
          <a:lstStyle/>
          <a:p>
            <a:r>
              <a:rPr lang="en-GB" dirty="0"/>
              <a:t>You can use filtering to restrict the results based on criteria</a:t>
            </a:r>
          </a:p>
          <a:p>
            <a:endParaRPr lang="en-GB" dirty="0"/>
          </a:p>
          <a:p>
            <a:r>
              <a:rPr lang="en-GB" dirty="0"/>
              <a:t>//Node1[Node2]</a:t>
            </a:r>
          </a:p>
          <a:p>
            <a:pPr lvl="1"/>
            <a:r>
              <a:rPr lang="en-GB" dirty="0"/>
              <a:t>Get only a Node1 with a Node2</a:t>
            </a:r>
          </a:p>
          <a:p>
            <a:r>
              <a:rPr lang="en-GB" dirty="0"/>
              <a:t>//Node1[Node2=“Value”]</a:t>
            </a:r>
          </a:p>
          <a:p>
            <a:pPr lvl="1"/>
            <a:r>
              <a:rPr lang="en-GB" dirty="0"/>
              <a:t>Get only a Node1 with a Node2 with given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0A040-5B26-0C4C-9068-D9DC43B0F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21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486C-7C81-624E-97CF-AEE17DA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Filtering by node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AD50A1-61C8-7F42-B676-85D8EB80B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540503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Query: //Event[Location]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0A040-5B26-0C4C-9068-D9DC43B0F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0B36EE-93D3-9C4F-8F60-C0D05BEA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95" y="2366128"/>
            <a:ext cx="4241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8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6C59-D94F-3F4A-B277-ED1921BA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XPath: Filtering by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8E34C-132B-A944-9B55-DE4B43551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60223"/>
          </a:xfrm>
        </p:spPr>
        <p:txBody>
          <a:bodyPr>
            <a:normAutofit/>
          </a:bodyPr>
          <a:lstStyle/>
          <a:p>
            <a:r>
              <a:rPr lang="en-GB" b="1" dirty="0"/>
              <a:t>Task</a:t>
            </a:r>
            <a:r>
              <a:rPr lang="en-GB" dirty="0"/>
              <a:t>: Get the Ball event, by type</a:t>
            </a:r>
          </a:p>
        </p:txBody>
      </p:sp>
    </p:spTree>
    <p:extLst>
      <p:ext uri="{BB962C8B-B14F-4D97-AF65-F5344CB8AC3E}">
        <p14:creationId xmlns:p14="http://schemas.microsoft.com/office/powerpoint/2010/main" val="4012125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486C-7C81-624E-97CF-AEE17DA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Filtering by node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AD50A1-61C8-7F42-B676-85D8EB80B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540503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Query: //Event[Type=“Ball”]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0A040-5B26-0C4C-9068-D9DC43B0F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768116-23A5-E54A-B2F2-3F2B27DFB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71" y="2744575"/>
            <a:ext cx="4241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3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486C-7C81-624E-97CF-AEE17DA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Filtering by attribute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496E1E-CE44-324A-A50B-0B7FD39F1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4820043" cy="4667249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Works the same way</a:t>
            </a:r>
          </a:p>
          <a:p>
            <a:r>
              <a:rPr lang="en-GB" dirty="0"/>
              <a:t> But you use the attribute notation (@)</a:t>
            </a:r>
          </a:p>
          <a:p>
            <a:endParaRPr lang="en-GB" dirty="0"/>
          </a:p>
          <a:p>
            <a:r>
              <a:rPr lang="en-GB" dirty="0"/>
              <a:t>/Node[@Attribute]</a:t>
            </a:r>
          </a:p>
          <a:p>
            <a:pPr lvl="1"/>
            <a:r>
              <a:rPr lang="en-GB" dirty="0"/>
              <a:t>Nodes with attribute</a:t>
            </a:r>
          </a:p>
          <a:p>
            <a:r>
              <a:rPr lang="en-GB" dirty="0"/>
              <a:t>/Node[@Attribute=“Value”]</a:t>
            </a:r>
          </a:p>
          <a:p>
            <a:pPr lvl="1"/>
            <a:r>
              <a:rPr lang="en-GB" dirty="0"/>
              <a:t>Nodes with attribute equal to value</a:t>
            </a:r>
          </a:p>
          <a:p>
            <a:r>
              <a:rPr lang="en-GB" dirty="0"/>
              <a:t>/Node[@Attribute&gt;Value]</a:t>
            </a:r>
          </a:p>
          <a:p>
            <a:pPr lvl="1"/>
            <a:r>
              <a:rPr lang="en-GB" dirty="0"/>
              <a:t>Doesn’t just have to be equals!</a:t>
            </a:r>
          </a:p>
          <a:p>
            <a:pPr lvl="1"/>
            <a:endParaRPr lang="en-GB" dirty="0"/>
          </a:p>
          <a:p>
            <a:r>
              <a:rPr lang="en-GB" dirty="0"/>
              <a:t>Can mix with wildcards too</a:t>
            </a:r>
          </a:p>
          <a:p>
            <a:r>
              <a:rPr lang="en-GB" dirty="0"/>
              <a:t>//*[@id]</a:t>
            </a:r>
          </a:p>
          <a:p>
            <a:pPr lvl="1"/>
            <a:r>
              <a:rPr lang="en-GB" dirty="0"/>
              <a:t>Get all nodes with an id attribute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A5D35-D6A5-E34B-87E9-46283D774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61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486C-7C81-624E-97CF-AEE17DA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Filtering by attribute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496E1E-CE44-324A-A50B-0B7FD39F1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568783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Query: //Event[@draft]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A5D35-D6A5-E34B-87E9-46283D774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D09D0F-79CE-A14F-9EFF-7CCE24D59D58}"/>
              </a:ext>
            </a:extLst>
          </p:cNvPr>
          <p:cNvSpPr/>
          <p:nvPr/>
        </p:nvSpPr>
        <p:spPr>
          <a:xfrm>
            <a:off x="667494" y="3751124"/>
            <a:ext cx="34563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/>
              <a:t>Query: //Club[@id=4]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D990A-83E6-FD4B-85A6-79EA20F9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271" y="2625323"/>
            <a:ext cx="36068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BA53C-4D62-7D4D-A567-F512D9BEC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71" y="4744039"/>
            <a:ext cx="43942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5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486C-7C81-624E-97CF-AEE17DA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Filtering by text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496E1E-CE44-324A-A50B-0B7FD39F1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56878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Query: //*[text()=“Southampton SSAGO”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A5D35-D6A5-E34B-87E9-46283D774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B19FB-9B14-5A41-A388-9C834A67B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XML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6A9F6-420A-3F42-8D89-F1B0E6C82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740"/>
            <a:ext cx="3353966" cy="5472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4AECD1-173C-6143-8048-09F63E4DD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459" y="1538038"/>
            <a:ext cx="4392891" cy="2583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47B6C-2EB8-0443-BA6E-CAB185EFB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459" y="4201633"/>
            <a:ext cx="2014259" cy="2574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5AD17D-E1F4-EA45-823E-D418EAC8E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771" y="4203467"/>
            <a:ext cx="1952658" cy="1116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9CE80B-3DCD-E547-B68B-419F1A8CC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771" y="5479289"/>
            <a:ext cx="1978351" cy="11164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29EE2A-E4D8-F54C-AC8F-3B524F92659D}"/>
              </a:ext>
            </a:extLst>
          </p:cNvPr>
          <p:cNvSpPr txBox="1"/>
          <p:nvPr/>
        </p:nvSpPr>
        <p:spPr>
          <a:xfrm>
            <a:off x="4590853" y="381576"/>
            <a:ext cx="378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Selective export of some of the SSAGO database in XML format</a:t>
            </a:r>
          </a:p>
        </p:txBody>
      </p:sp>
    </p:spTree>
    <p:extLst>
      <p:ext uri="{BB962C8B-B14F-4D97-AF65-F5344CB8AC3E}">
        <p14:creationId xmlns:p14="http://schemas.microsoft.com/office/powerpoint/2010/main" val="6690096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486C-7C81-624E-97CF-AEE17DA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Navigation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11B327-3D66-6C42-8CEB-314C5335D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4351338"/>
          </a:xfrm>
        </p:spPr>
        <p:txBody>
          <a:bodyPr/>
          <a:lstStyle/>
          <a:p>
            <a:r>
              <a:rPr lang="en-GB" dirty="0"/>
              <a:t>Like folders</a:t>
            </a:r>
          </a:p>
          <a:p>
            <a:r>
              <a:rPr lang="en-GB" dirty="0"/>
              <a:t>. = current</a:t>
            </a:r>
          </a:p>
          <a:p>
            <a:r>
              <a:rPr lang="en-GB" dirty="0"/>
              <a:t>.. = parent</a:t>
            </a:r>
          </a:p>
          <a:p>
            <a:r>
              <a:rPr lang="en-GB" dirty="0"/>
              <a:t>../.. = parent’s parent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1D6C85-F68F-324F-82D8-7397014DA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4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486C-7C81-624E-97CF-AEE17DA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Navigation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11B327-3D66-6C42-8CEB-314C5335D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Query: //</a:t>
            </a:r>
            <a:r>
              <a:rPr lang="en-GB" b="1" dirty="0" err="1"/>
              <a:t>ShortName</a:t>
            </a:r>
            <a:r>
              <a:rPr lang="en-GB" b="1" dirty="0"/>
              <a:t>/..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1D6C85-F68F-324F-82D8-7397014DA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36656A-0F1B-8947-9D6E-0ABA054AC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973437"/>
            <a:ext cx="4737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4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6C59-D94F-3F4A-B277-ED1921BA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XPath: Text and 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8E34C-132B-A944-9B55-DE4B43551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60223"/>
          </a:xfrm>
        </p:spPr>
        <p:txBody>
          <a:bodyPr>
            <a:normAutofit fontScale="70000" lnSpcReduction="20000"/>
          </a:bodyPr>
          <a:lstStyle/>
          <a:p>
            <a:r>
              <a:rPr lang="en-GB" b="1" dirty="0"/>
              <a:t>Task</a:t>
            </a:r>
            <a:r>
              <a:rPr lang="en-GB" dirty="0"/>
              <a:t>: Get the parent of anything with the text “Southampton SSAGO”</a:t>
            </a:r>
          </a:p>
        </p:txBody>
      </p:sp>
    </p:spTree>
    <p:extLst>
      <p:ext uri="{BB962C8B-B14F-4D97-AF65-F5344CB8AC3E}">
        <p14:creationId xmlns:p14="http://schemas.microsoft.com/office/powerpoint/2010/main" val="802094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486C-7C81-624E-97CF-AEE17DA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Text and navigation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11B327-3D66-6C42-8CEB-314C5335D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Query: //*[text()="Southampton SSAGO"]/..</a:t>
            </a:r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1D6C85-F68F-324F-82D8-7397014DA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0AEC72-0638-0B4C-800F-3AD6A5BC9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64" y="4121870"/>
            <a:ext cx="5397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0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96A1C-621B-0143-AAEC-EA169ADFD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Using Boolean Logic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5D1C18-1FD9-7D40-80EE-43D45BBF4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You can use OR and AND as you would expect with filtering</a:t>
            </a:r>
          </a:p>
          <a:p>
            <a:pPr lvl="1"/>
            <a:r>
              <a:rPr lang="en-GB" dirty="0"/>
              <a:t>/Node[@attribute=value or @attribute=value2]</a:t>
            </a:r>
          </a:p>
          <a:p>
            <a:r>
              <a:rPr lang="en-GB" dirty="0"/>
              <a:t>You can use | to join XPaths together</a:t>
            </a:r>
          </a:p>
          <a:p>
            <a:pPr lvl="1"/>
            <a:r>
              <a:rPr lang="en-GB" dirty="0"/>
              <a:t>//Node1|//Node2</a:t>
            </a:r>
          </a:p>
          <a:p>
            <a:pPr lvl="1"/>
            <a:r>
              <a:rPr lang="en-GB" dirty="0"/>
              <a:t>Will get all Node1 and Node2</a:t>
            </a:r>
          </a:p>
          <a:p>
            <a:r>
              <a:rPr lang="en-GB" dirty="0"/>
              <a:t>You can use not</a:t>
            </a:r>
          </a:p>
          <a:p>
            <a:pPr lvl="1"/>
            <a:r>
              <a:rPr lang="en-GB" dirty="0"/>
              <a:t>//Node1[not(node2)]</a:t>
            </a:r>
          </a:p>
          <a:p>
            <a:pPr lvl="2"/>
            <a:r>
              <a:rPr lang="en-GB" dirty="0"/>
              <a:t>Get Node1 that doesn’t have a node2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479F8-FFB6-9246-A0E1-F471FDE4E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56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6C59-D94F-3F4A-B277-ED1921BA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XPath: Using Boolean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8E34C-132B-A944-9B55-DE4B43551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60223"/>
          </a:xfrm>
        </p:spPr>
        <p:txBody>
          <a:bodyPr>
            <a:normAutofit/>
          </a:bodyPr>
          <a:lstStyle/>
          <a:p>
            <a:r>
              <a:rPr lang="en-GB" b="1" dirty="0"/>
              <a:t>Task</a:t>
            </a:r>
            <a:r>
              <a:rPr lang="en-GB" dirty="0"/>
              <a:t>: Get Club 1 or 4</a:t>
            </a:r>
          </a:p>
        </p:txBody>
      </p:sp>
    </p:spTree>
    <p:extLst>
      <p:ext uri="{BB962C8B-B14F-4D97-AF65-F5344CB8AC3E}">
        <p14:creationId xmlns:p14="http://schemas.microsoft.com/office/powerpoint/2010/main" val="4236035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96A1C-621B-0143-AAEC-EA169ADFD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Using Boolean Logic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5D1C18-1FD9-7D40-80EE-43D45BBF4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483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Query: //Club[@id=1 or @id=4]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479F8-FFB6-9246-A0E1-F471FDE4E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7B7B60-C360-A841-9E21-4F9448995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82044"/>
            <a:ext cx="4711700" cy="18923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1F3334-E795-4346-B09B-068EB8F66033}"/>
              </a:ext>
            </a:extLst>
          </p:cNvPr>
          <p:cNvSpPr txBox="1">
            <a:spLocks/>
          </p:cNvSpPr>
          <p:nvPr/>
        </p:nvSpPr>
        <p:spPr>
          <a:xfrm>
            <a:off x="574478" y="4548434"/>
            <a:ext cx="4820043" cy="483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b="1" dirty="0"/>
              <a:t>Query: //University|//Location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8D32E-0A79-724F-A47E-229D13594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493" y="5458937"/>
            <a:ext cx="45212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0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96A1C-621B-0143-AAEC-EA169ADFD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Using Boolean Logic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5D1C18-1FD9-7D40-80EE-43D45BBF4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483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Query: //Event[not(Location)]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479F8-FFB6-9246-A0E1-F471FDE4E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CAC223-A56C-6F46-B0B0-0BEAB8BED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2573583"/>
            <a:ext cx="35941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5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30F9-0A97-FA4C-8915-7E0D31379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String 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B5D82B-460F-1845-9E4E-715F1812C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4351338"/>
          </a:xfrm>
        </p:spPr>
        <p:txBody>
          <a:bodyPr>
            <a:normAutofit/>
          </a:bodyPr>
          <a:lstStyle/>
          <a:p>
            <a:r>
              <a:rPr lang="en-GB" dirty="0"/>
              <a:t>contains(</a:t>
            </a:r>
            <a:r>
              <a:rPr lang="en-GB" dirty="0" err="1"/>
              <a:t>node,”text</a:t>
            </a:r>
            <a:r>
              <a:rPr lang="en-GB" dirty="0"/>
              <a:t>”)</a:t>
            </a:r>
          </a:p>
          <a:p>
            <a:r>
              <a:rPr lang="en-GB" dirty="0"/>
              <a:t>contains(@</a:t>
            </a:r>
            <a:r>
              <a:rPr lang="en-GB" dirty="0" err="1"/>
              <a:t>attribute,”text</a:t>
            </a:r>
            <a:r>
              <a:rPr lang="en-GB" dirty="0"/>
              <a:t>”)</a:t>
            </a:r>
          </a:p>
          <a:p>
            <a:r>
              <a:rPr lang="en-GB" dirty="0"/>
              <a:t>string-length</a:t>
            </a:r>
          </a:p>
          <a:p>
            <a:r>
              <a:rPr lang="en-GB" dirty="0"/>
              <a:t>starts-with</a:t>
            </a:r>
          </a:p>
          <a:p>
            <a:r>
              <a:rPr lang="en-GB" dirty="0"/>
              <a:t>ends-with</a:t>
            </a:r>
          </a:p>
          <a:p>
            <a:endParaRPr lang="en-GB" dirty="0"/>
          </a:p>
          <a:p>
            <a:r>
              <a:rPr lang="en-GB" dirty="0"/>
              <a:t>/Node[contains(@attribute,”</a:t>
            </a:r>
            <a:r>
              <a:rPr lang="en-GB" dirty="0" err="1"/>
              <a:t>ttext</a:t>
            </a:r>
            <a:r>
              <a:rPr lang="en-GB" dirty="0"/>
              <a:t>”)]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3F358-982F-9E4A-81B8-D0E8C876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454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6C59-D94F-3F4A-B277-ED1921BA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XPath: 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8E34C-132B-A944-9B55-DE4B43551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60223"/>
          </a:xfrm>
        </p:spPr>
        <p:txBody>
          <a:bodyPr>
            <a:normAutofit fontScale="70000" lnSpcReduction="20000"/>
          </a:bodyPr>
          <a:lstStyle/>
          <a:p>
            <a:r>
              <a:rPr lang="en-GB" b="1" dirty="0"/>
              <a:t>Task</a:t>
            </a:r>
            <a:r>
              <a:rPr lang="en-GB" dirty="0"/>
              <a:t>: Get any Club or Event node (but not other possible nodes) that contains any node with text to do with “Southampton”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B24B58-261A-994F-92AA-B3B4CE65380B}"/>
              </a:ext>
            </a:extLst>
          </p:cNvPr>
          <p:cNvSpPr/>
          <p:nvPr/>
        </p:nvSpPr>
        <p:spPr>
          <a:xfrm>
            <a:off x="908462" y="2782668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Query: //Event/*[contains(text(),"Southampton")]/..</a:t>
            </a:r>
          </a:p>
          <a:p>
            <a:r>
              <a:rPr lang="en-GB" b="1" dirty="0"/>
              <a:t>|//Club/*[contains(text(),"Southampton")]/..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B8F58-2961-C543-A01B-48CB3C80F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4152279"/>
            <a:ext cx="66802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4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486C-7C81-624E-97CF-AEE17DA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Getting a node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3EF5B2-6F82-F54C-AB81-F59878484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4820043" cy="4667249"/>
          </a:xfrm>
        </p:spPr>
        <p:txBody>
          <a:bodyPr>
            <a:normAutofit/>
          </a:bodyPr>
          <a:lstStyle/>
          <a:p>
            <a:r>
              <a:rPr lang="en-GB" dirty="0"/>
              <a:t>Task: Getting a specific node in the hierarchy</a:t>
            </a:r>
          </a:p>
          <a:p>
            <a:r>
              <a:rPr lang="en-GB" dirty="0"/>
              <a:t>The root starts at /</a:t>
            </a:r>
          </a:p>
          <a:p>
            <a:r>
              <a:rPr lang="en-GB" dirty="0"/>
              <a:t>Use a / to separate each part of the path</a:t>
            </a:r>
          </a:p>
          <a:p>
            <a:r>
              <a:rPr lang="en-GB" dirty="0"/>
              <a:t>Will return multiple matches if multiple elements match the path</a:t>
            </a:r>
          </a:p>
          <a:p>
            <a:endParaRPr lang="en-GB" dirty="0"/>
          </a:p>
          <a:p>
            <a:r>
              <a:rPr lang="en-GB" dirty="0"/>
              <a:t>Syntax: /path/to/element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1259E-9DAC-D642-B5A7-3D2EF74D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22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C9222-F656-C146-9F32-8D296F36E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More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C47FD-6198-5A47-8B09-84A9C7DCA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many more functions</a:t>
            </a:r>
          </a:p>
          <a:p>
            <a:r>
              <a:rPr lang="en-GB" dirty="0"/>
              <a:t>More advanced functionality</a:t>
            </a:r>
          </a:p>
          <a:p>
            <a:endParaRPr lang="en-GB" dirty="0"/>
          </a:p>
          <a:p>
            <a:r>
              <a:rPr lang="en-GB" dirty="0">
                <a:hlinkClick r:id="rId2"/>
              </a:rPr>
              <a:t>https://www.w3.org/TR/xpath-functions-31/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593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3D4D-DC25-4A43-A168-0DCDC831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Try it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D087D-93FD-F749-BB0F-0886783F3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https://ecs.ninja/xml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Left side shows you the XML we are working with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Right side at the top you can enter your </a:t>
            </a:r>
            <a:r>
              <a:rPr lang="en-GB" dirty="0" err="1"/>
              <a:t>Xpath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Right side at the bottom will show you the results</a:t>
            </a:r>
          </a:p>
        </p:txBody>
      </p:sp>
    </p:spTree>
    <p:extLst>
      <p:ext uri="{BB962C8B-B14F-4D97-AF65-F5344CB8AC3E}">
        <p14:creationId xmlns:p14="http://schemas.microsoft.com/office/powerpoint/2010/main" val="3817677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6C59-D94F-3F4A-B277-ED1921BA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Getting a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8E34C-132B-A944-9B55-DE4B43551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60223"/>
          </a:xfrm>
        </p:spPr>
        <p:txBody>
          <a:bodyPr/>
          <a:lstStyle/>
          <a:p>
            <a:r>
              <a:rPr lang="en-GB" b="1" dirty="0"/>
              <a:t>Task</a:t>
            </a:r>
            <a:r>
              <a:rPr lang="en-GB" dirty="0"/>
              <a:t>: Get the entire SSAGO Node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0E33CD-6458-E64C-AAE2-F385490A5230}"/>
              </a:ext>
            </a:extLst>
          </p:cNvPr>
          <p:cNvSpPr/>
          <p:nvPr/>
        </p:nvSpPr>
        <p:spPr>
          <a:xfrm>
            <a:off x="628650" y="6123542"/>
            <a:ext cx="2152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https://ecs.ninja/xml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268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486C-7C81-624E-97CF-AEE17DA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Getting a node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3EF5B2-6F82-F54C-AB81-F59878484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820043" cy="233159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Query:</a:t>
            </a:r>
            <a:br>
              <a:rPr lang="en-GB" dirty="0"/>
            </a:br>
            <a:r>
              <a:rPr lang="en-GB" dirty="0"/>
              <a:t>/SSAGO</a:t>
            </a:r>
            <a:br>
              <a:rPr lang="en-GB" dirty="0"/>
            </a:br>
            <a:br>
              <a:rPr lang="en-GB" dirty="0"/>
            </a:br>
            <a:r>
              <a:rPr lang="en-GB" dirty="0"/>
              <a:t>Result: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1259E-9DAC-D642-B5A7-3D2EF74D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34" y="1385740"/>
            <a:ext cx="3353966" cy="5472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591E11-015C-1540-875A-4D0D937EF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973" y="1703389"/>
            <a:ext cx="3818061" cy="514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5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6C59-D94F-3F4A-B277-ED1921BA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XPath: Getting a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8E34C-132B-A944-9B55-DE4B43551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60223"/>
          </a:xfrm>
        </p:spPr>
        <p:txBody>
          <a:bodyPr/>
          <a:lstStyle/>
          <a:p>
            <a:r>
              <a:rPr lang="en-GB" b="1" dirty="0"/>
              <a:t>Task</a:t>
            </a:r>
            <a:r>
              <a:rPr lang="en-GB" dirty="0"/>
              <a:t>: Get the entire Clubs Node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D6E4E8-4AA5-2B47-84E0-39EEEF8A535B}"/>
              </a:ext>
            </a:extLst>
          </p:cNvPr>
          <p:cNvSpPr/>
          <p:nvPr/>
        </p:nvSpPr>
        <p:spPr>
          <a:xfrm>
            <a:off x="628650" y="6123542"/>
            <a:ext cx="2152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https://ecs.ninja/xml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025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497</TotalTime>
  <Words>1189</Words>
  <Application>Microsoft Macintosh PowerPoint</Application>
  <PresentationFormat>On-screen Show (4:3)</PresentationFormat>
  <Paragraphs>211</Paragraphs>
  <Slides>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COMP1204:  XPath in Practice</vt:lpstr>
      <vt:lpstr>This week</vt:lpstr>
      <vt:lpstr>XPath</vt:lpstr>
      <vt:lpstr>Example XML</vt:lpstr>
      <vt:lpstr>XPath: Getting a node</vt:lpstr>
      <vt:lpstr>XPath: Try it out</vt:lpstr>
      <vt:lpstr>XPath: Getting a node</vt:lpstr>
      <vt:lpstr>XPath: Getting a node</vt:lpstr>
      <vt:lpstr>XPath: Getting a node</vt:lpstr>
      <vt:lpstr>XPath: Getting a node</vt:lpstr>
      <vt:lpstr>XPath: Getting a node</vt:lpstr>
      <vt:lpstr>XPath: Getting a node</vt:lpstr>
      <vt:lpstr>XPath: Getting all nodes</vt:lpstr>
      <vt:lpstr>XPath: Getting all nodes</vt:lpstr>
      <vt:lpstr>XPath: Getting all nodes</vt:lpstr>
      <vt:lpstr>XPath: Getting all nodes</vt:lpstr>
      <vt:lpstr>XPath: Getting all nodes</vt:lpstr>
      <vt:lpstr>XPath: Indirect nodes</vt:lpstr>
      <vt:lpstr>XPath: Indirect nodes</vt:lpstr>
      <vt:lpstr>XPath: Getting attributes</vt:lpstr>
      <vt:lpstr>XPath: Getting attributes</vt:lpstr>
      <vt:lpstr>XPath: Indirect nodes and attributes</vt:lpstr>
      <vt:lpstr>XPath: Indirect nodes and attributes</vt:lpstr>
      <vt:lpstr>XPath: Getting text</vt:lpstr>
      <vt:lpstr>XPath: Getting text</vt:lpstr>
      <vt:lpstr>XPath: Getting text</vt:lpstr>
      <vt:lpstr>XPath: Getting everything</vt:lpstr>
      <vt:lpstr>XPath: Getting everything</vt:lpstr>
      <vt:lpstr>XPath: Numerical referencing</vt:lpstr>
      <vt:lpstr>XPath: Numerical referencing</vt:lpstr>
      <vt:lpstr>XPath: Numerical referencing</vt:lpstr>
      <vt:lpstr>XPath: Numerical referencing</vt:lpstr>
      <vt:lpstr>XPath: Filtering by node</vt:lpstr>
      <vt:lpstr>XPath: Filtering by node</vt:lpstr>
      <vt:lpstr>XPath: Filtering by node</vt:lpstr>
      <vt:lpstr>XPath: Filtering by node</vt:lpstr>
      <vt:lpstr>XPath: Filtering by attribute</vt:lpstr>
      <vt:lpstr>XPath: Filtering by attribute</vt:lpstr>
      <vt:lpstr>XPath: Filtering by text</vt:lpstr>
      <vt:lpstr>XPath: Navigation</vt:lpstr>
      <vt:lpstr>XPath: Navigation</vt:lpstr>
      <vt:lpstr>XPath: Text and navigation</vt:lpstr>
      <vt:lpstr>XPath: Text and navigation</vt:lpstr>
      <vt:lpstr>XPath: Using Boolean Logic</vt:lpstr>
      <vt:lpstr>XPath: Using Boolean Logic</vt:lpstr>
      <vt:lpstr>XPath: Using Boolean Logic</vt:lpstr>
      <vt:lpstr>XPath: Using Boolean Logic</vt:lpstr>
      <vt:lpstr>XPath: String functions</vt:lpstr>
      <vt:lpstr>XPath: Putting it all together</vt:lpstr>
      <vt:lpstr>XPath: More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COMP1204:  Data Representation</dc:title>
  <dc:creator>Oliver Bills</dc:creator>
  <cp:lastModifiedBy>Oliver Bills</cp:lastModifiedBy>
  <cp:revision>29</cp:revision>
  <dcterms:created xsi:type="dcterms:W3CDTF">2019-02-25T07:29:41Z</dcterms:created>
  <dcterms:modified xsi:type="dcterms:W3CDTF">2020-02-24T13:50:14Z</dcterms:modified>
</cp:coreProperties>
</file>